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 id="878"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cs typeface="Times New Roman"/>
              </a:rPr>
              <a:t>（</a:t>
            </a:r>
            <a:r>
              <a:rPr lang="zh-CN" altLang="zh-CN" spc="-100">
                <a:solidFill>
                  <a:srgbClr val="000000"/>
                </a:solidFill>
                <a:cs typeface="Times New Roman"/>
              </a:rPr>
              <a:t>　　）</a:t>
            </a:r>
            <a:r>
              <a:rPr lang="en-US" altLang="zh-CN" spc="-100">
                <a:solidFill>
                  <a:srgbClr val="00B0F0"/>
                </a:solidFill>
                <a:cs typeface="Times New Roman"/>
              </a:rPr>
              <a:t>2.</a:t>
            </a:r>
            <a:r>
              <a:rPr lang="en-US" altLang="zh-CN" spc="-100">
                <a:solidFill>
                  <a:srgbClr val="000000"/>
                </a:solidFill>
                <a:cs typeface="Times New Roman"/>
              </a:rPr>
              <a:t>Why did Confucius start the first private school</a:t>
            </a:r>
            <a:r>
              <a:rPr lang="zh-CN" altLang="zh-CN" spc="-100">
                <a:solidFill>
                  <a:srgbClr val="000000"/>
                </a:solidFill>
                <a:cs typeface="Times New Roman"/>
              </a:rPr>
              <a:t>？</a:t>
            </a:r>
            <a:endParaRPr lang="zh-CN" altLang="zh-CN" sz="1200" spc="-100">
              <a:solidFill>
                <a:srgbClr val="000000"/>
              </a:solidFill>
              <a:cs typeface="Times New Roman"/>
            </a:endParaRPr>
          </a:p>
          <a:p>
            <a:pPr hangingPunct="0">
              <a:spcAft>
                <a:spcPts val="0"/>
              </a:spcAft>
            </a:pPr>
            <a:r>
              <a:rPr lang="en-US" altLang="zh-CN">
                <a:solidFill>
                  <a:srgbClr val="000000"/>
                </a:solidFill>
                <a:cs typeface="Times New Roman"/>
              </a:rPr>
              <a:t>A. To find himself a job as a teacher.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To help poor children go to school.</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To teach children at school but not at home.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To make himself the best teacher in China.</a:t>
            </a:r>
            <a:endParaRPr lang="zh-CN" altLang="zh-CN" sz="1200">
              <a:solidFill>
                <a:srgbClr val="000000"/>
              </a:solidFill>
              <a:cs typeface="Times New Roman"/>
            </a:endParaRPr>
          </a:p>
        </p:txBody>
      </p:sp>
      <p:sp>
        <p:nvSpPr>
          <p:cNvPr id="3" name="矩形 2"/>
          <p:cNvSpPr/>
          <p:nvPr/>
        </p:nvSpPr>
        <p:spPr>
          <a:xfrm>
            <a:off x="1106402" y="908720"/>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4149037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that time only children from rich families could go to school, but Confucius thought everyone should go to school if they wanted to learn. Later, he became a teacher and started the first private school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私塾</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可知，孔子创办私塾是为了帮助贫困家庭的孩子上学。故选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61738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3.</a:t>
            </a:r>
            <a:r>
              <a:rPr lang="en-US" altLang="zh-CN">
                <a:solidFill>
                  <a:srgbClr val="000000"/>
                </a:solidFill>
                <a:cs typeface="Times New Roman"/>
              </a:rPr>
              <a:t>Why do people still remember Confucius</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Because he lived a poor life in his childhood.</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Because he had wise thoughts about the world and society.</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Because he travelled with his students from state to state.</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Because he lived during the Spring and Autumn Period.</a:t>
            </a:r>
            <a:endParaRPr lang="zh-CN" altLang="zh-CN" sz="1200">
              <a:solidFill>
                <a:srgbClr val="000000"/>
              </a:solidFill>
              <a:cs typeface="Times New Roman"/>
            </a:endParaRPr>
          </a:p>
        </p:txBody>
      </p:sp>
      <p:sp>
        <p:nvSpPr>
          <p:cNvPr id="3" name="矩形 2"/>
          <p:cNvSpPr/>
          <p:nvPr/>
        </p:nvSpPr>
        <p:spPr>
          <a:xfrm>
            <a:off x="1115028" y="891468"/>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328613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“Confucius is not only a great teacher, but also a famous thinker with wise thoughts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思想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about the world and society. He is </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remembered for his wise thoughts.”</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可知，人们仍然铭记孔子的原因是他关于社会和世界的思想很睿智。故选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76892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80624"/>
            <a:ext cx="11485848" cy="5533823"/>
          </a:xfrm>
        </p:spPr>
        <p:txBody>
          <a:bodyPr/>
          <a:lstStyle/>
          <a:p>
            <a:pPr hangingPunct="0">
              <a:lnSpc>
                <a:spcPct val="130000"/>
              </a:lnSpc>
              <a:spcAft>
                <a:spcPts val="0"/>
              </a:spcAft>
            </a:pPr>
            <a:r>
              <a:rPr lang="zh-CN" altLang="zh-CN" sz="3400">
                <a:solidFill>
                  <a:srgbClr val="000000"/>
                </a:solidFill>
                <a:cs typeface="Times New Roman"/>
              </a:rPr>
              <a:t>（　　）</a:t>
            </a:r>
            <a:r>
              <a:rPr lang="en-US" altLang="zh-CN" sz="3400">
                <a:solidFill>
                  <a:srgbClr val="00B0F0"/>
                </a:solidFill>
                <a:cs typeface="Times New Roman"/>
              </a:rPr>
              <a:t>4.</a:t>
            </a:r>
            <a:r>
              <a:rPr lang="en-US" altLang="zh-CN" sz="3400">
                <a:solidFill>
                  <a:srgbClr val="00B0F0"/>
                </a:solidFill>
                <a:ea typeface="楷体"/>
                <a:cs typeface="Times New Roman"/>
              </a:rPr>
              <a:t>                         </a:t>
            </a:r>
            <a:r>
              <a:rPr lang="en-US" altLang="zh-CN" sz="3400" smtClean="0">
                <a:solidFill>
                  <a:srgbClr val="00B0F0"/>
                </a:solidFill>
                <a:ea typeface="楷体"/>
                <a:cs typeface="Times New Roman"/>
              </a:rPr>
              <a:t>          </a:t>
            </a:r>
            <a:r>
              <a:rPr lang="en-US" altLang="zh-CN" sz="3400" smtClean="0">
                <a:solidFill>
                  <a:srgbClr val="000000"/>
                </a:solidFill>
                <a:cs typeface="Times New Roman"/>
              </a:rPr>
              <a:t>Which </a:t>
            </a:r>
            <a:r>
              <a:rPr lang="en-US" altLang="zh-CN" sz="3400">
                <a:solidFill>
                  <a:srgbClr val="000000"/>
                </a:solidFill>
                <a:cs typeface="Times New Roman"/>
              </a:rPr>
              <a:t>of the following is the RIGHT order of the passage</a:t>
            </a:r>
            <a:r>
              <a:rPr lang="zh-CN" altLang="zh-CN" sz="3400">
                <a:solidFill>
                  <a:srgbClr val="000000"/>
                </a:solidFill>
                <a:cs typeface="Times New Roman"/>
              </a:rPr>
              <a:t>？</a:t>
            </a:r>
          </a:p>
          <a:p>
            <a:pPr hangingPunct="0">
              <a:lnSpc>
                <a:spcPct val="130000"/>
              </a:lnSpc>
              <a:spcAft>
                <a:spcPts val="0"/>
              </a:spcAft>
            </a:pPr>
            <a:r>
              <a:rPr lang="zh-CN" altLang="zh-CN" sz="3400">
                <a:solidFill>
                  <a:srgbClr val="000000"/>
                </a:solidFill>
                <a:cs typeface="宋体"/>
              </a:rPr>
              <a:t>①</a:t>
            </a:r>
            <a:r>
              <a:rPr lang="en-US" altLang="zh-CN" sz="3400">
                <a:solidFill>
                  <a:srgbClr val="000000"/>
                </a:solidFill>
                <a:cs typeface="Times New Roman"/>
              </a:rPr>
              <a:t>Confucius worked to help his mother as a child.</a:t>
            </a:r>
            <a:endParaRPr lang="zh-CN" altLang="zh-CN" sz="3400">
              <a:solidFill>
                <a:srgbClr val="000000"/>
              </a:solidFill>
              <a:cs typeface="Times New Roman"/>
            </a:endParaRPr>
          </a:p>
          <a:p>
            <a:pPr hangingPunct="0">
              <a:lnSpc>
                <a:spcPct val="130000"/>
              </a:lnSpc>
              <a:spcAft>
                <a:spcPts val="0"/>
              </a:spcAft>
            </a:pPr>
            <a:r>
              <a:rPr lang="zh-CN" altLang="zh-CN" sz="3400">
                <a:solidFill>
                  <a:srgbClr val="000000"/>
                </a:solidFill>
                <a:cs typeface="宋体"/>
              </a:rPr>
              <a:t>②</a:t>
            </a:r>
            <a:r>
              <a:rPr lang="en-US" altLang="zh-CN" sz="3400">
                <a:solidFill>
                  <a:srgbClr val="000000"/>
                </a:solidFill>
                <a:cs typeface="Times New Roman"/>
              </a:rPr>
              <a:t>Confucius educated about 3</a:t>
            </a:r>
            <a:r>
              <a:rPr lang="zh-CN" altLang="zh-CN" sz="3400">
                <a:solidFill>
                  <a:srgbClr val="000000"/>
                </a:solidFill>
                <a:cs typeface="Times New Roman"/>
              </a:rPr>
              <a:t>，</a:t>
            </a:r>
            <a:r>
              <a:rPr lang="en-US" altLang="zh-CN" sz="3400">
                <a:solidFill>
                  <a:srgbClr val="000000"/>
                </a:solidFill>
                <a:cs typeface="Times New Roman"/>
              </a:rPr>
              <a:t>000 students in his lifetime.</a:t>
            </a:r>
            <a:endParaRPr lang="zh-CN" altLang="zh-CN" sz="3400">
              <a:solidFill>
                <a:srgbClr val="000000"/>
              </a:solidFill>
              <a:cs typeface="Times New Roman"/>
            </a:endParaRPr>
          </a:p>
          <a:p>
            <a:pPr hangingPunct="0">
              <a:lnSpc>
                <a:spcPct val="130000"/>
              </a:lnSpc>
              <a:spcAft>
                <a:spcPts val="0"/>
              </a:spcAft>
            </a:pPr>
            <a:r>
              <a:rPr lang="zh-CN" altLang="zh-CN" sz="3400">
                <a:solidFill>
                  <a:srgbClr val="000000"/>
                </a:solidFill>
                <a:cs typeface="宋体"/>
              </a:rPr>
              <a:t>③</a:t>
            </a:r>
            <a:r>
              <a:rPr lang="en-US" altLang="zh-CN" sz="3400">
                <a:solidFill>
                  <a:srgbClr val="000000"/>
                </a:solidFill>
                <a:cs typeface="Times New Roman"/>
              </a:rPr>
              <a:t>Confucius’ father died.</a:t>
            </a:r>
            <a:endParaRPr lang="zh-CN" altLang="zh-CN" sz="3400">
              <a:solidFill>
                <a:srgbClr val="000000"/>
              </a:solidFill>
              <a:cs typeface="Times New Roman"/>
            </a:endParaRPr>
          </a:p>
          <a:p>
            <a:pPr hangingPunct="0">
              <a:lnSpc>
                <a:spcPct val="130000"/>
              </a:lnSpc>
              <a:spcAft>
                <a:spcPts val="0"/>
              </a:spcAft>
            </a:pPr>
            <a:r>
              <a:rPr lang="zh-CN" altLang="zh-CN" sz="3400">
                <a:solidFill>
                  <a:srgbClr val="000000"/>
                </a:solidFill>
                <a:cs typeface="宋体"/>
              </a:rPr>
              <a:t>④</a:t>
            </a:r>
            <a:r>
              <a:rPr lang="en-US" altLang="zh-CN" sz="3400">
                <a:solidFill>
                  <a:srgbClr val="000000"/>
                </a:solidFill>
                <a:cs typeface="Times New Roman"/>
              </a:rPr>
              <a:t>Confucius started the first private school in Chinese history.</a:t>
            </a:r>
            <a:endParaRPr lang="zh-CN" altLang="zh-CN" sz="3400">
              <a:solidFill>
                <a:srgbClr val="000000"/>
              </a:solidFill>
              <a:cs typeface="Times New Roman"/>
            </a:endParaRPr>
          </a:p>
          <a:p>
            <a:pPr hangingPunct="0">
              <a:lnSpc>
                <a:spcPct val="130000"/>
              </a:lnSpc>
              <a:spcAft>
                <a:spcPts val="0"/>
              </a:spcAft>
            </a:pPr>
            <a:r>
              <a:rPr lang="en-US" altLang="zh-CN" sz="3400">
                <a:solidFill>
                  <a:srgbClr val="000000"/>
                </a:solidFill>
                <a:cs typeface="Times New Roman"/>
              </a:rPr>
              <a:t>A. </a:t>
            </a:r>
            <a:r>
              <a:rPr lang="zh-CN" altLang="zh-CN" sz="3400">
                <a:solidFill>
                  <a:srgbClr val="000000"/>
                </a:solidFill>
                <a:cs typeface="宋体"/>
              </a:rPr>
              <a:t>③①④②</a:t>
            </a:r>
            <a:r>
              <a:rPr lang="en-US" altLang="zh-CN" sz="3400">
                <a:solidFill>
                  <a:srgbClr val="000000"/>
                </a:solidFill>
                <a:cs typeface="Times New Roman"/>
              </a:rPr>
              <a:t>	B. </a:t>
            </a:r>
            <a:r>
              <a:rPr lang="zh-CN" altLang="zh-CN" sz="3400">
                <a:solidFill>
                  <a:srgbClr val="000000"/>
                </a:solidFill>
                <a:cs typeface="宋体"/>
              </a:rPr>
              <a:t>②③④①</a:t>
            </a:r>
            <a:r>
              <a:rPr lang="en-US" altLang="zh-CN" sz="3400">
                <a:solidFill>
                  <a:srgbClr val="000000"/>
                </a:solidFill>
                <a:cs typeface="Times New Roman"/>
              </a:rPr>
              <a:t>	</a:t>
            </a:r>
            <a:endParaRPr lang="zh-CN" altLang="zh-CN" sz="3400">
              <a:solidFill>
                <a:srgbClr val="000000"/>
              </a:solidFill>
              <a:cs typeface="Times New Roman"/>
            </a:endParaRPr>
          </a:p>
          <a:p>
            <a:pPr hangingPunct="0">
              <a:lnSpc>
                <a:spcPct val="130000"/>
              </a:lnSpc>
              <a:spcAft>
                <a:spcPts val="0"/>
              </a:spcAft>
            </a:pPr>
            <a:r>
              <a:rPr lang="en-US" altLang="zh-CN" sz="3400">
                <a:solidFill>
                  <a:srgbClr val="000000"/>
                </a:solidFill>
                <a:cs typeface="Times New Roman"/>
              </a:rPr>
              <a:t>C. </a:t>
            </a:r>
            <a:r>
              <a:rPr lang="zh-CN" altLang="zh-CN" sz="3400">
                <a:solidFill>
                  <a:srgbClr val="000000"/>
                </a:solidFill>
                <a:cs typeface="宋体"/>
              </a:rPr>
              <a:t>③①②④</a:t>
            </a:r>
            <a:r>
              <a:rPr lang="en-US" altLang="zh-CN" sz="3400">
                <a:solidFill>
                  <a:srgbClr val="000000"/>
                </a:solidFill>
                <a:cs typeface="Times New Roman"/>
              </a:rPr>
              <a:t>	D. </a:t>
            </a:r>
            <a:r>
              <a:rPr lang="zh-CN" altLang="zh-CN" sz="3400">
                <a:solidFill>
                  <a:srgbClr val="000000"/>
                </a:solidFill>
                <a:cs typeface="宋体"/>
              </a:rPr>
              <a:t>④③①</a:t>
            </a:r>
            <a:r>
              <a:rPr lang="zh-CN" altLang="zh-CN" sz="3400" smtClean="0">
                <a:solidFill>
                  <a:srgbClr val="000000"/>
                </a:solidFill>
                <a:cs typeface="宋体"/>
              </a:rPr>
              <a:t>②</a:t>
            </a:r>
            <a:endParaRPr lang="zh-CN" altLang="zh-CN" sz="3400">
              <a:solidFill>
                <a:srgbClr val="000000"/>
              </a:solidFill>
              <a:cs typeface="Times New Roman"/>
            </a:endParaRPr>
          </a:p>
        </p:txBody>
      </p:sp>
      <p:pic>
        <p:nvPicPr>
          <p:cNvPr id="11266"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68928" y="896616"/>
            <a:ext cx="4215557" cy="558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1063272" y="857605"/>
            <a:ext cx="498855" cy="615553"/>
          </a:xfrm>
          <a:prstGeom prst="rect">
            <a:avLst/>
          </a:prstGeom>
        </p:spPr>
        <p:txBody>
          <a:bodyPr wrap="none">
            <a:spAutoFit/>
          </a:bodyPr>
          <a:lstStyle/>
          <a:p>
            <a:r>
              <a:rPr lang="en-US" altLang="zh-CN" sz="3400" smtClean="0"/>
              <a:t>A</a:t>
            </a:r>
            <a:endParaRPr lang="zh-CN" altLang="en-US" sz="3400"/>
          </a:p>
        </p:txBody>
      </p:sp>
    </p:spTree>
    <p:extLst>
      <p:ext uri="{BB962C8B-B14F-4D97-AF65-F5344CB8AC3E}">
        <p14:creationId xmlns:p14="http://schemas.microsoft.com/office/powerpoint/2010/main" val="1623919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9314"/>
            <a:ext cx="11485848" cy="6205801"/>
          </a:xfrm>
        </p:spPr>
        <p:txBody>
          <a:bodyPr/>
          <a:lstStyle/>
          <a:p>
            <a:pPr hangingPunct="0">
              <a:lnSpc>
                <a:spcPct val="140000"/>
              </a:lnSpc>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事件排序题。根据文中第二段中的</a:t>
            </a:r>
            <a:r>
              <a:rPr lang="en-US" altLang="zh-CN" sz="3500" b="1">
                <a:solidFill>
                  <a:srgbClr val="FF0000"/>
                </a:solidFill>
                <a:latin typeface="+mj-ea"/>
                <a:ea typeface="+mj-ea"/>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 father died when he was only 3</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so he had to work to help his mother.</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岁时父亲就去世了</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所以他不得不工作来帮助母亲。</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mn-ea"/>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及第三段中的</a:t>
            </a:r>
            <a:r>
              <a:rPr lang="en-US" altLang="zh-CN" sz="3500" b="1">
                <a:solidFill>
                  <a:srgbClr val="FF0000"/>
                </a:solidFill>
                <a:latin typeface="+mn-ea"/>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Later, he became a teacher and started the first private school</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私塾</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had about 3</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students in his lifetime.</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后来</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他成了一名教师</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并创办了第一所私塾。他一生中大约有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3000</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名学生。</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mn-ea"/>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可知，正确的顺序应为</a:t>
            </a:r>
            <a:r>
              <a:rPr lang="zh-CN" altLang="zh-CN" sz="3500" b="1">
                <a:solidFill>
                  <a:srgbClr val="FF0000"/>
                </a:solidFill>
                <a:latin typeface="Times New Roman" panose="02020603050405020304" pitchFamily="18" charset="0"/>
                <a:ea typeface="宋体" panose="02010600030101010101" pitchFamily="2" charset="-122"/>
                <a:cs typeface="宋体" panose="02010600030101010101" pitchFamily="2" charset="-122"/>
              </a:rPr>
              <a:t>③①④②</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84541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26168" y="718574"/>
            <a:ext cx="3753316" cy="1016738"/>
            <a:chOff x="285916" y="1988840"/>
            <a:chExt cx="3489432" cy="945254"/>
          </a:xfrm>
        </p:grpSpPr>
        <p:pic>
          <p:nvPicPr>
            <p:cNvPr id="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5916" y="1988840"/>
              <a:ext cx="2376264" cy="945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2798" y="2564904"/>
              <a:ext cx="1352550" cy="369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内容占位符 2"/>
          <p:cNvSpPr>
            <a:spLocks noGrp="1"/>
          </p:cNvSpPr>
          <p:nvPr>
            <p:ph idx="1"/>
          </p:nvPr>
        </p:nvSpPr>
        <p:spPr>
          <a:xfrm>
            <a:off x="360854" y="836712"/>
            <a:ext cx="11485848" cy="4939814"/>
          </a:xfrm>
        </p:spPr>
        <p:txBody>
          <a:bodyPr/>
          <a:lstStyle/>
          <a:p>
            <a:pPr hangingPunct="0">
              <a:spcAft>
                <a:spcPts val="0"/>
              </a:spcAft>
            </a:pPr>
            <a:r>
              <a:rPr lang="en-US"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事件排序</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把握文章的主题</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圈画关键线索。</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标记与顺序相关的词</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如时间、因果、转折词。</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将选项中的事件与原文细节逐一匹配</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排除明显错误的顺序。</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sz="3500">
                <a:latin typeface="Times New Roman" panose="02020603050405020304" pitchFamily="18" charset="0"/>
                <a:ea typeface="楷体" panose="02010609060101010101" pitchFamily="49" charset="-122"/>
                <a:cs typeface="Times New Roman" panose="02020603050405020304" pitchFamily="18" charset="0"/>
              </a:rPr>
              <a:t>第四步</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将初步排序代入原文</a:t>
            </a:r>
            <a:r>
              <a:rPr lang="zh-CN" altLang="zh-CN" sz="350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检查是否符合常理。</a:t>
            </a:r>
            <a:endParaRPr lang="zh-CN" altLang="en-US" sz="3500"/>
          </a:p>
        </p:txBody>
      </p:sp>
    </p:spTree>
    <p:extLst>
      <p:ext uri="{BB962C8B-B14F-4D97-AF65-F5344CB8AC3E}">
        <p14:creationId xmlns:p14="http://schemas.microsoft.com/office/powerpoint/2010/main" val="4180411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5.</a:t>
            </a:r>
            <a:r>
              <a:rPr lang="en-US" altLang="zh-CN">
                <a:solidFill>
                  <a:srgbClr val="00B0F0"/>
                </a:solidFill>
                <a:ea typeface="楷体"/>
                <a:cs typeface="Times New Roman"/>
              </a:rPr>
              <a:t>                            </a:t>
            </a:r>
            <a:r>
              <a:rPr lang="en-US" altLang="zh-CN" smtClean="0">
                <a:solidFill>
                  <a:srgbClr val="00B0F0"/>
                </a:solidFill>
                <a:ea typeface="楷体"/>
                <a:cs typeface="Times New Roman"/>
              </a:rPr>
              <a:t>           </a:t>
            </a:r>
            <a:r>
              <a:rPr lang="en-US" altLang="zh-CN" smtClean="0">
                <a:solidFill>
                  <a:srgbClr val="000000"/>
                </a:solidFill>
                <a:cs typeface="Times New Roman"/>
              </a:rPr>
              <a:t>Which </a:t>
            </a:r>
            <a:r>
              <a:rPr lang="en-US" altLang="zh-CN">
                <a:solidFill>
                  <a:srgbClr val="000000"/>
                </a:solidFill>
                <a:cs typeface="Times New Roman"/>
              </a:rPr>
              <a:t>is the best title for the passage</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Confucius’ Teaching Methods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A Great Man with Hard Childhood</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A Person Who Changed China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Confucius—A Great Teacher and </a:t>
            </a:r>
            <a:r>
              <a:rPr lang="en-US" altLang="zh-CN" smtClean="0">
                <a:solidFill>
                  <a:srgbClr val="000000"/>
                </a:solidFill>
                <a:cs typeface="Times New Roman"/>
              </a:rPr>
              <a:t>Thinker</a:t>
            </a:r>
            <a:endParaRPr lang="zh-CN" altLang="zh-CN" sz="1200">
              <a:solidFill>
                <a:srgbClr val="000000"/>
              </a:solidFill>
              <a:cs typeface="Times New Roman"/>
            </a:endParaRP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6230" y="908720"/>
            <a:ext cx="4265756" cy="660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1129871" y="908720"/>
            <a:ext cx="518091" cy="646331"/>
          </a:xfrm>
          <a:prstGeom prst="rect">
            <a:avLst/>
          </a:prstGeom>
        </p:spPr>
        <p:txBody>
          <a:bodyPr wrap="none">
            <a:spAutoFit/>
          </a:bodyPr>
          <a:lstStyle/>
          <a:p>
            <a:r>
              <a:rPr lang="en-US" altLang="zh-CN" sz="3600" smtClean="0"/>
              <a:t>D</a:t>
            </a:r>
            <a:endParaRPr lang="zh-CN" altLang="en-US"/>
          </a:p>
        </p:txBody>
      </p:sp>
    </p:spTree>
    <p:extLst>
      <p:ext uri="{BB962C8B-B14F-4D97-AF65-F5344CB8AC3E}">
        <p14:creationId xmlns:p14="http://schemas.microsoft.com/office/powerpoint/2010/main" val="2866992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04818"/>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标题归纳题。通读全文可知，本文主要介绍了中国</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伟大的教育家和思想家孔子的生平。选项</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pc="-100">
                <a:solidFill>
                  <a:srgbClr val="FF0000"/>
                </a:solidFill>
                <a:latin typeface="+mj-ea"/>
                <a:ea typeface="+mj-ea"/>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孔子</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一位伟大的教育家和思想家</a:t>
            </a:r>
            <a:r>
              <a:rPr lang="en-US" altLang="zh-CN" b="1" spc="-100">
                <a:solidFill>
                  <a:srgbClr val="FF0000"/>
                </a:solidFill>
                <a:latin typeface="+mj-ea"/>
                <a:ea typeface="+mj-ea"/>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适合作文章标题。故选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3850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29576" y="1116786"/>
            <a:ext cx="11485782" cy="1546260"/>
          </a:xfrm>
          <a:prstGeom prst="rect">
            <a:avLst/>
          </a:prstGeom>
        </p:spPr>
      </p:pic>
      <p:sp>
        <p:nvSpPr>
          <p:cNvPr id="7" name="内容占位符 2"/>
          <p:cNvSpPr txBox="1">
            <a:spLocks/>
          </p:cNvSpPr>
          <p:nvPr/>
        </p:nvSpPr>
        <p:spPr bwMode="auto">
          <a:xfrm>
            <a:off x="406574" y="908720"/>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645150" algn="l"/>
                <a:tab pos="7353300" algn="l"/>
                <a:tab pos="9861550" algn="l"/>
              </a:tabLs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本文采取了</a:t>
            </a:r>
            <a:r>
              <a:rPr lang="en-US" altLang="zh-CN" smtClean="0">
                <a:solidFill>
                  <a:srgbClr val="000000"/>
                </a:solidFill>
                <a:latin typeface="+mj-ea"/>
                <a:ea typeface="+mj-ea"/>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en-US" altLang="zh-CN" smtClean="0">
                <a:solidFill>
                  <a:srgbClr val="000000"/>
                </a:solidFill>
                <a:latin typeface="+mj-ea"/>
                <a:ea typeface="+mj-ea"/>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的方法来安排文章结构。</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325774" y="1087662"/>
            <a:ext cx="2209665" cy="582153"/>
          </a:xfrm>
          <a:prstGeom prst="rect">
            <a:avLst/>
          </a:prstGeom>
        </p:spPr>
      </p:pic>
    </p:spTree>
    <p:extLst>
      <p:ext uri="{BB962C8B-B14F-4D97-AF65-F5344CB8AC3E}">
        <p14:creationId xmlns:p14="http://schemas.microsoft.com/office/powerpoint/2010/main" val="3665238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550" y="862822"/>
            <a:ext cx="11665296" cy="153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内容占位符 2"/>
          <p:cNvSpPr>
            <a:spLocks noGrp="1"/>
          </p:cNvSpPr>
          <p:nvPr>
            <p:ph idx="1"/>
          </p:nvPr>
        </p:nvSpPr>
        <p:spPr>
          <a:xfrm>
            <a:off x="360854" y="3971964"/>
            <a:ext cx="11485848" cy="818173"/>
          </a:xfrm>
        </p:spPr>
        <p:txBody>
          <a:bodyPr/>
          <a:lstStyle/>
          <a:p>
            <a:pPr algn="r" hangingPunct="0">
              <a:spcAft>
                <a:spcPts val="0"/>
              </a:spcAft>
            </a:pPr>
            <a:r>
              <a:rPr lang="zh-CN" altLang="zh-CN">
                <a:solidFill>
                  <a:srgbClr val="000000"/>
                </a:solidFill>
                <a:cs typeface="Times New Roman"/>
              </a:rPr>
              <a:t>（</a:t>
            </a:r>
            <a:r>
              <a:rPr lang="zh-CN" altLang="zh-CN">
                <a:solidFill>
                  <a:srgbClr val="000000"/>
                </a:solidFill>
                <a:ea typeface="仿宋"/>
                <a:cs typeface="Times New Roman"/>
              </a:rPr>
              <a:t>河北保定定州期中</a:t>
            </a:r>
            <a:r>
              <a:rPr lang="zh-CN" altLang="zh-CN" smtClean="0">
                <a:solidFill>
                  <a:srgbClr val="000000"/>
                </a:solidFill>
                <a:cs typeface="Times New Roman"/>
              </a:rPr>
              <a:t>）</a:t>
            </a:r>
            <a:endParaRPr lang="zh-CN" altLang="zh-CN" sz="1200">
              <a:solidFill>
                <a:srgbClr val="000000"/>
              </a:solidFill>
              <a:cs typeface="Times New Roman"/>
            </a:endParaRPr>
          </a:p>
        </p:txBody>
      </p:sp>
      <p:pic>
        <p:nvPicPr>
          <p:cNvPr id="6" name="图片 5"/>
          <p:cNvPicPr>
            <a:picLocks noChangeAspect="1"/>
          </p:cNvPicPr>
          <p:nvPr/>
        </p:nvPicPr>
        <p:blipFill>
          <a:blip r:embed="rId3"/>
          <a:stretch>
            <a:fillRect/>
          </a:stretch>
        </p:blipFill>
        <p:spPr>
          <a:xfrm>
            <a:off x="550590" y="2450478"/>
            <a:ext cx="3024336" cy="790377"/>
          </a:xfrm>
          <a:prstGeom prst="rect">
            <a:avLst/>
          </a:prstGeom>
        </p:spPr>
      </p:pic>
      <p:sp>
        <p:nvSpPr>
          <p:cNvPr id="7" name="内容占位符 1"/>
          <p:cNvSpPr txBox="1">
            <a:spLocks/>
          </p:cNvSpPr>
          <p:nvPr/>
        </p:nvSpPr>
        <p:spPr bwMode="auto">
          <a:xfrm>
            <a:off x="360854" y="2420888"/>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本文主要介绍了孔子的生平以及他是中国历史上最伟大的教育家和思想家之一。</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78213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553242"/>
          </a:xfrm>
          <a:prstGeom prst="rect">
            <a:avLst/>
          </a:prstGeom>
        </p:spPr>
      </p:pic>
      <p:pic>
        <p:nvPicPr>
          <p:cNvPr id="10" name="译文.eps" descr="id:2147487336;FounderCES"/>
          <p:cNvPicPr/>
          <p:nvPr/>
        </p:nvPicPr>
        <p:blipFill>
          <a:blip r:embed="rId3"/>
          <a:stretch>
            <a:fillRect/>
          </a:stretch>
        </p:blipFill>
        <p:spPr>
          <a:xfrm>
            <a:off x="550590" y="3723893"/>
            <a:ext cx="1224136" cy="378439"/>
          </a:xfrm>
          <a:prstGeom prst="rect">
            <a:avLst/>
          </a:prstGeom>
        </p:spPr>
      </p:pic>
      <p:pic>
        <p:nvPicPr>
          <p:cNvPr id="11" name="分析.eps" descr="id:2147487343;FounderCES"/>
          <p:cNvPicPr/>
          <p:nvPr/>
        </p:nvPicPr>
        <p:blipFill>
          <a:blip r:embed="rId4"/>
          <a:stretch>
            <a:fillRect/>
          </a:stretch>
        </p:blipFill>
        <p:spPr>
          <a:xfrm>
            <a:off x="498522" y="5202704"/>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31287"/>
            <a:ext cx="11485848" cy="2333396"/>
          </a:xfrm>
        </p:spPr>
        <p:txBody>
          <a:bodyPr/>
          <a:lstStyle/>
          <a:p>
            <a:pPr hangingPunct="0">
              <a:lnSpc>
                <a:spcPct val="140000"/>
              </a:lnSpc>
              <a:spcAft>
                <a:spcPts val="0"/>
              </a:spcAft>
            </a:pPr>
            <a:r>
              <a:rPr lang="zh-CN" altLang="zh-CN">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that time only children from rich families could go to school, but Confucius thought everyone should go to school if they wanted to learn. </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3460956"/>
            <a:ext cx="11485848" cy="1552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当时只有富裕家庭的孩子才能去上学</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但孔子认为每个人如果想学习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都应该去上学。</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486916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这是一个复合句。</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连接前后两个句子，</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they wanted to learn”</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是条件状语从句。</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2154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3316742"/>
          </a:xfrm>
        </p:spPr>
        <p:txBody>
          <a:bodyPr/>
          <a:lstStyle/>
          <a:p>
            <a:pPr indent="723900" hangingPunct="0">
              <a:spcAft>
                <a:spcPts val="0"/>
              </a:spcAft>
            </a:pPr>
            <a:r>
              <a:rPr lang="en-US" altLang="zh-CN">
                <a:solidFill>
                  <a:srgbClr val="000000"/>
                </a:solidFill>
                <a:cs typeface="Times New Roman"/>
              </a:rPr>
              <a:t>Who is the greatest teacher in Chinese history</a:t>
            </a:r>
            <a:r>
              <a:rPr lang="zh-CN" altLang="zh-CN">
                <a:solidFill>
                  <a:srgbClr val="000000"/>
                </a:solidFill>
                <a:cs typeface="Times New Roman"/>
              </a:rPr>
              <a:t>？</a:t>
            </a:r>
            <a:r>
              <a:rPr lang="en-US" altLang="zh-CN">
                <a:solidFill>
                  <a:srgbClr val="000000"/>
                </a:solidFill>
                <a:cs typeface="Times New Roman"/>
              </a:rPr>
              <a:t> You may think of Confucius</a:t>
            </a:r>
            <a:r>
              <a:rPr lang="zh-CN" altLang="zh-CN">
                <a:solidFill>
                  <a:srgbClr val="000000"/>
                </a:solidFill>
                <a:cs typeface="Times New Roman"/>
              </a:rPr>
              <a:t>（</a:t>
            </a:r>
            <a:r>
              <a:rPr lang="zh-CN" altLang="zh-CN">
                <a:solidFill>
                  <a:srgbClr val="000000"/>
                </a:solidFill>
                <a:ea typeface="楷体"/>
                <a:cs typeface="Times New Roman"/>
              </a:rPr>
              <a:t>孔子</a:t>
            </a:r>
            <a:r>
              <a:rPr lang="zh-CN" altLang="zh-CN">
                <a:solidFill>
                  <a:srgbClr val="000000"/>
                </a:solidFill>
                <a:cs typeface="Times New Roman"/>
              </a:rPr>
              <a:t>）</a:t>
            </a:r>
            <a:r>
              <a:rPr lang="en-US" altLang="zh-CN">
                <a:solidFill>
                  <a:srgbClr val="000000"/>
                </a:solidFill>
                <a:cs typeface="Times New Roman"/>
              </a:rPr>
              <a:t>. September 28 was his birthday. Although he died over 2</a:t>
            </a:r>
            <a:r>
              <a:rPr lang="zh-CN" altLang="zh-CN">
                <a:solidFill>
                  <a:srgbClr val="000000"/>
                </a:solidFill>
                <a:cs typeface="Times New Roman"/>
              </a:rPr>
              <a:t>，</a:t>
            </a:r>
            <a:r>
              <a:rPr lang="en-US" altLang="zh-CN">
                <a:solidFill>
                  <a:srgbClr val="000000"/>
                </a:solidFill>
                <a:cs typeface="Times New Roman"/>
              </a:rPr>
              <a:t>000 years ago, people today still remember and respect him</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1831851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723900" hangingPunct="0">
              <a:spcAft>
                <a:spcPts val="0"/>
              </a:spcAft>
            </a:pPr>
            <a:r>
              <a:rPr lang="en-US" altLang="zh-CN">
                <a:solidFill>
                  <a:srgbClr val="000000"/>
                </a:solidFill>
                <a:cs typeface="Times New Roman"/>
              </a:rPr>
              <a:t>Confucius lived in the State of Lu during the Spring and Autumn Period</a:t>
            </a:r>
            <a:r>
              <a:rPr lang="zh-CN" altLang="zh-CN">
                <a:solidFill>
                  <a:srgbClr val="000000"/>
                </a:solidFill>
                <a:cs typeface="Times New Roman"/>
              </a:rPr>
              <a:t>（</a:t>
            </a:r>
            <a:r>
              <a:rPr lang="zh-CN" altLang="zh-CN">
                <a:solidFill>
                  <a:srgbClr val="000000"/>
                </a:solidFill>
                <a:ea typeface="楷体"/>
                <a:cs typeface="Times New Roman"/>
              </a:rPr>
              <a:t>春秋时期</a:t>
            </a:r>
            <a:r>
              <a:rPr lang="zh-CN" altLang="zh-CN">
                <a:solidFill>
                  <a:srgbClr val="000000"/>
                </a:solidFill>
                <a:cs typeface="Times New Roman"/>
              </a:rPr>
              <a:t>）</a:t>
            </a:r>
            <a:r>
              <a:rPr lang="en-US" altLang="zh-CN">
                <a:solidFill>
                  <a:srgbClr val="000000"/>
                </a:solidFill>
                <a:cs typeface="Times New Roman"/>
              </a:rPr>
              <a:t>. He had a hard childhood. His father died when he was only 3</a:t>
            </a:r>
            <a:r>
              <a:rPr lang="zh-CN" altLang="zh-CN">
                <a:solidFill>
                  <a:srgbClr val="000000"/>
                </a:solidFill>
                <a:cs typeface="Times New Roman"/>
              </a:rPr>
              <a:t>，</a:t>
            </a:r>
            <a:r>
              <a:rPr lang="en-US" altLang="zh-CN">
                <a:solidFill>
                  <a:srgbClr val="000000"/>
                </a:solidFill>
                <a:cs typeface="Times New Roman"/>
              </a:rPr>
              <a:t> so he had to work to help his mother. However, young Confucius never gave up studying. He visited many famous teachers and learned music, history, poetry and sports.</a:t>
            </a:r>
            <a:endParaRPr lang="zh-CN" altLang="zh-CN" sz="1200">
              <a:solidFill>
                <a:srgbClr val="000000"/>
              </a:solidFill>
              <a:cs typeface="Times New Roman"/>
            </a:endParaRPr>
          </a:p>
        </p:txBody>
      </p:sp>
    </p:spTree>
    <p:extLst>
      <p:ext uri="{BB962C8B-B14F-4D97-AF65-F5344CB8AC3E}">
        <p14:creationId xmlns:p14="http://schemas.microsoft.com/office/powerpoint/2010/main" val="3597573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723900" hangingPunct="0">
              <a:spcAft>
                <a:spcPts val="0"/>
              </a:spcAft>
            </a:pPr>
            <a:r>
              <a:rPr lang="en-US" altLang="zh-CN">
                <a:solidFill>
                  <a:srgbClr val="000000"/>
                </a:solidFill>
                <a:cs typeface="Times New Roman"/>
              </a:rPr>
              <a:t>At that time only children from rich families could go to school, but Confucius thought everyone should go to school if they wanted to learn. Later, he became a teacher and started the first private school</a:t>
            </a:r>
            <a:r>
              <a:rPr lang="zh-CN" altLang="zh-CN">
                <a:solidFill>
                  <a:srgbClr val="000000"/>
                </a:solidFill>
                <a:cs typeface="Times New Roman"/>
              </a:rPr>
              <a:t>（</a:t>
            </a:r>
            <a:r>
              <a:rPr lang="zh-CN" altLang="zh-CN">
                <a:solidFill>
                  <a:srgbClr val="000000"/>
                </a:solidFill>
                <a:ea typeface="楷体"/>
                <a:cs typeface="Times New Roman"/>
              </a:rPr>
              <a:t>私塾</a:t>
            </a:r>
            <a:r>
              <a:rPr lang="zh-CN" altLang="zh-CN">
                <a:solidFill>
                  <a:srgbClr val="000000"/>
                </a:solidFill>
                <a:cs typeface="Times New Roman"/>
              </a:rPr>
              <a:t>）</a:t>
            </a:r>
            <a:r>
              <a:rPr lang="en-US" altLang="zh-CN">
                <a:solidFill>
                  <a:srgbClr val="000000"/>
                </a:solidFill>
                <a:cs typeface="Times New Roman"/>
              </a:rPr>
              <a:t>. He had about 3</a:t>
            </a:r>
            <a:r>
              <a:rPr lang="zh-CN" altLang="zh-CN">
                <a:solidFill>
                  <a:srgbClr val="000000"/>
                </a:solidFill>
                <a:cs typeface="Times New Roman"/>
              </a:rPr>
              <a:t>，</a:t>
            </a:r>
            <a:r>
              <a:rPr lang="en-US" altLang="zh-CN">
                <a:solidFill>
                  <a:srgbClr val="000000"/>
                </a:solidFill>
                <a:cs typeface="Times New Roman"/>
              </a:rPr>
              <a:t>000 students in his lifetime.</a:t>
            </a:r>
            <a:endParaRPr lang="zh-CN" altLang="zh-CN" sz="1200">
              <a:solidFill>
                <a:srgbClr val="000000"/>
              </a:solidFill>
              <a:cs typeface="Times New Roman"/>
            </a:endParaRPr>
          </a:p>
        </p:txBody>
      </p:sp>
    </p:spTree>
    <p:extLst>
      <p:ext uri="{BB962C8B-B14F-4D97-AF65-F5344CB8AC3E}">
        <p14:creationId xmlns:p14="http://schemas.microsoft.com/office/powerpoint/2010/main" val="1976851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9732"/>
          </a:xfrm>
        </p:spPr>
        <p:txBody>
          <a:bodyPr/>
          <a:lstStyle/>
          <a:p>
            <a:pPr indent="723900" hangingPunct="0">
              <a:spcAft>
                <a:spcPts val="0"/>
              </a:spcAft>
            </a:pPr>
            <a:r>
              <a:rPr lang="en-US" altLang="zh-CN">
                <a:solidFill>
                  <a:srgbClr val="000000"/>
                </a:solidFill>
                <a:cs typeface="Times New Roman"/>
              </a:rPr>
              <a:t>Today, people still follow Confucius’ lessons. He told us that we all have something worthy to be learned. “When I walk along with two others, they may serve me as my teachers. I will select their good qualities and follow them.” He also taught us that thinking is very important in study. “He who learns but does not think is lost, he who thinks but does not learn is in danger</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153134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23900" hangingPunct="0">
              <a:spcAft>
                <a:spcPts val="0"/>
              </a:spcAft>
            </a:pPr>
            <a:r>
              <a:rPr lang="en-US" altLang="zh-CN">
                <a:solidFill>
                  <a:srgbClr val="000000"/>
                </a:solidFill>
                <a:cs typeface="Times New Roman"/>
              </a:rPr>
              <a:t>Confucius is not only a great teacher, but also a famous thinker with wise thoughts</a:t>
            </a:r>
            <a:r>
              <a:rPr lang="zh-CN" altLang="zh-CN">
                <a:solidFill>
                  <a:srgbClr val="000000"/>
                </a:solidFill>
                <a:cs typeface="Times New Roman"/>
              </a:rPr>
              <a:t>（</a:t>
            </a:r>
            <a:r>
              <a:rPr lang="zh-CN" altLang="zh-CN">
                <a:solidFill>
                  <a:srgbClr val="000000"/>
                </a:solidFill>
                <a:ea typeface="楷体"/>
                <a:cs typeface="Times New Roman"/>
              </a:rPr>
              <a:t>思想</a:t>
            </a:r>
            <a:r>
              <a:rPr lang="zh-CN" altLang="zh-CN">
                <a:solidFill>
                  <a:srgbClr val="000000"/>
                </a:solidFill>
                <a:cs typeface="Times New Roman"/>
              </a:rPr>
              <a:t>）</a:t>
            </a:r>
            <a:r>
              <a:rPr lang="en-US" altLang="zh-CN">
                <a:solidFill>
                  <a:srgbClr val="000000"/>
                </a:solidFill>
                <a:cs typeface="Times New Roman"/>
              </a:rPr>
              <a:t> about the world and society. He is remembered for his wise thoughts. His most important teachings are about kindness and good manners. “A person should be strict with himself, but be kind to others,” he said</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1270555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1.</a:t>
            </a:r>
            <a:r>
              <a:rPr lang="en-US" altLang="zh-CN">
                <a:solidFill>
                  <a:srgbClr val="000000"/>
                </a:solidFill>
                <a:cs typeface="Times New Roman"/>
              </a:rPr>
              <a:t>How did Confucius learn music, history, poetry and sports</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By teaching himself at home.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By going to school.</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By visiting many famous teachers.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By getting help from his mother.</a:t>
            </a:r>
            <a:endParaRPr lang="zh-CN" altLang="zh-CN" sz="1200">
              <a:solidFill>
                <a:srgbClr val="000000"/>
              </a:solidFill>
              <a:cs typeface="Times New Roman"/>
            </a:endParaRPr>
          </a:p>
        </p:txBody>
      </p:sp>
      <p:sp>
        <p:nvSpPr>
          <p:cNvPr id="3" name="矩形 2"/>
          <p:cNvSpPr/>
          <p:nvPr/>
        </p:nvSpPr>
        <p:spPr>
          <a:xfrm>
            <a:off x="1115029" y="900094"/>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164000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visited many famous teachers and learned music, history, poetry and sports.”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可知，孔子通过拜访很多名师去学习。故选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849206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876</Words>
  <Application>Microsoft Office PowerPoint</Application>
  <PresentationFormat>自定义</PresentationFormat>
  <Paragraphs>55</Paragraphs>
  <Slides>20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2025-09-13T09:21:13Z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